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handoutMasterIdLst>
    <p:handoutMasterId r:id="rId14"/>
  </p:handoutMasterIdLst>
  <p:sldIdLst>
    <p:sldId id="290" r:id="rId2"/>
    <p:sldId id="267" r:id="rId3"/>
    <p:sldId id="280" r:id="rId4"/>
    <p:sldId id="281" r:id="rId5"/>
    <p:sldId id="287" r:id="rId6"/>
    <p:sldId id="288" r:id="rId7"/>
    <p:sldId id="283" r:id="rId8"/>
    <p:sldId id="284" r:id="rId9"/>
    <p:sldId id="282" r:id="rId10"/>
    <p:sldId id="285" r:id="rId11"/>
    <p:sldId id="286" r:id="rId12"/>
    <p:sldId id="289" r:id="rId1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owns\Desktop\JOHN\Pension%20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owns\Desktop\JOHN\Pension%20tab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Sheet3!$E$4</c:f>
              <c:strCache>
                <c:ptCount val="1"/>
                <c:pt idx="0">
                  <c:v>Misc. Employees Funded 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Sheet3!$D$5:$D$10</c:f>
              <c:strCache>
                <c:ptCount val="6"/>
                <c:pt idx="0">
                  <c:v>FY 10-11</c:v>
                </c:pt>
                <c:pt idx="1">
                  <c:v>FY 11-12</c:v>
                </c:pt>
                <c:pt idx="2">
                  <c:v>FY 12-13</c:v>
                </c:pt>
                <c:pt idx="3">
                  <c:v>FY 13-14</c:v>
                </c:pt>
                <c:pt idx="4">
                  <c:v>FY 14-15</c:v>
                </c:pt>
                <c:pt idx="5">
                  <c:v>FY 15-16</c:v>
                </c:pt>
              </c:strCache>
            </c:strRef>
          </c:cat>
          <c:val>
            <c:numRef>
              <c:f>Sheet3!$E$5:$E$10</c:f>
              <c:numCache>
                <c:formatCode>0.00%</c:formatCode>
                <c:ptCount val="6"/>
                <c:pt idx="0">
                  <c:v>0.88</c:v>
                </c:pt>
                <c:pt idx="1">
                  <c:v>0.82299999999999995</c:v>
                </c:pt>
                <c:pt idx="2">
                  <c:v>0.85899999999999999</c:v>
                </c:pt>
                <c:pt idx="3">
                  <c:v>0.89</c:v>
                </c:pt>
                <c:pt idx="4">
                  <c:v>0.84499999999999997</c:v>
                </c:pt>
                <c:pt idx="5">
                  <c:v>0.77600000000000002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832728"/>
        <c:axId val="277833120"/>
      </c:lineChart>
      <c:catAx>
        <c:axId val="27783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833120"/>
        <c:crosses val="autoZero"/>
        <c:auto val="1"/>
        <c:lblAlgn val="ctr"/>
        <c:lblOffset val="100"/>
        <c:noMultiLvlLbl val="0"/>
      </c:catAx>
      <c:valAx>
        <c:axId val="27783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83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Sheet3!$E$29</c:f>
              <c:strCache>
                <c:ptCount val="1"/>
                <c:pt idx="0">
                  <c:v>Public Safety Employees Funded 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Sheet3!$D$30:$D$35</c:f>
              <c:strCache>
                <c:ptCount val="6"/>
                <c:pt idx="0">
                  <c:v>FY 10-11</c:v>
                </c:pt>
                <c:pt idx="1">
                  <c:v>FY 11-12</c:v>
                </c:pt>
                <c:pt idx="2">
                  <c:v>FY 12-13</c:v>
                </c:pt>
                <c:pt idx="3">
                  <c:v>FY 13-14</c:v>
                </c:pt>
                <c:pt idx="4">
                  <c:v>FY 14-15</c:v>
                </c:pt>
                <c:pt idx="5">
                  <c:v>FY 15-16</c:v>
                </c:pt>
              </c:strCache>
            </c:strRef>
          </c:cat>
          <c:val>
            <c:numRef>
              <c:f>Sheet3!$E$30:$E$35</c:f>
              <c:numCache>
                <c:formatCode>0.00%</c:formatCode>
                <c:ptCount val="6"/>
                <c:pt idx="0">
                  <c:v>0.88</c:v>
                </c:pt>
                <c:pt idx="1">
                  <c:v>0.82299999999999995</c:v>
                </c:pt>
                <c:pt idx="2">
                  <c:v>0.85899999999999999</c:v>
                </c:pt>
                <c:pt idx="3">
                  <c:v>0.89</c:v>
                </c:pt>
                <c:pt idx="4">
                  <c:v>0.84499999999999997</c:v>
                </c:pt>
                <c:pt idx="5">
                  <c:v>0.77600000000000002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833904"/>
        <c:axId val="277834296"/>
      </c:lineChart>
      <c:catAx>
        <c:axId val="27783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834296"/>
        <c:crosses val="autoZero"/>
        <c:auto val="1"/>
        <c:lblAlgn val="ctr"/>
        <c:lblOffset val="100"/>
        <c:noMultiLvlLbl val="0"/>
      </c:catAx>
      <c:valAx>
        <c:axId val="27783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83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1825A-E446-4422-A4E8-448EE6286A7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9C9D9-7DEB-4D72-9D79-69CE7F59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3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4534"/>
            <a:ext cx="8677275" cy="1646302"/>
          </a:xfrm>
        </p:spPr>
        <p:txBody>
          <a:bodyPr/>
          <a:lstStyle/>
          <a:p>
            <a:pPr algn="ctr"/>
            <a:r>
              <a:rPr lang="en-US" dirty="0" smtClean="0"/>
              <a:t>City of Palos Verdes Estates</a:t>
            </a:r>
            <a:br>
              <a:rPr lang="en-US" dirty="0" smtClean="0"/>
            </a:br>
            <a:r>
              <a:rPr lang="en-US" dirty="0" smtClean="0"/>
              <a:t>Pension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Downs, Finance Director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8" y="5614365"/>
            <a:ext cx="1130534" cy="11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6" y="1390650"/>
            <a:ext cx="10660544" cy="5445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pPr algn="ctr"/>
            <a:r>
              <a:rPr lang="en-US" dirty="0" err="1"/>
              <a:t>CalPER’s</a:t>
            </a:r>
            <a:r>
              <a:rPr lang="en-US" dirty="0"/>
              <a:t> Candidate Portfolios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11811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Candidate Portfolio </a:t>
            </a:r>
            <a:br>
              <a:rPr lang="en-US" dirty="0" smtClean="0"/>
            </a:br>
            <a:r>
              <a:rPr lang="en-US" dirty="0" smtClean="0"/>
              <a:t>Future Discount Rate Determinations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03" y="1303531"/>
            <a:ext cx="8229599" cy="4231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4404" y="5534561"/>
            <a:ext cx="8747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 Discount rate will be 7% in FY 2021/22.  CalPERS is considering lowering the discount rate for subsequent years as shown above.  Further lowering of rate will increase employer contributions.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09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Next Steps and 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550" y="1895475"/>
            <a:ext cx="7800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400" dirty="0" smtClean="0"/>
              <a:t>Continuous evaluation of </a:t>
            </a:r>
            <a:r>
              <a:rPr lang="en-US" sz="2400" dirty="0" err="1" smtClean="0"/>
              <a:t>CalPers</a:t>
            </a:r>
            <a:r>
              <a:rPr lang="en-US" sz="2400" dirty="0" smtClean="0"/>
              <a:t> actions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</a:pPr>
            <a:endParaRPr lang="en-US" sz="2400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400" dirty="0" smtClean="0"/>
              <a:t>Evaluate City budget impacts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</a:pPr>
            <a:endParaRPr lang="en-US" sz="2400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400" dirty="0" smtClean="0"/>
              <a:t>Determine City/employer and employee contributions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18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CalPERS Pension Plans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3450" y="1457325"/>
            <a:ext cx="8340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City maintains four pensions plans for its employees</a:t>
            </a:r>
          </a:p>
          <a:p>
            <a:endParaRPr lang="en-US" sz="20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Classic Miscellaneous Employees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Classic Safety Employees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PEPRA Miscellaneous Employees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PEPRA Safety Employees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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3450" y="3590925"/>
            <a:ext cx="90963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Public Employee’s Pension Reform Act (PEPRA) which </a:t>
            </a:r>
            <a:r>
              <a:rPr lang="en-US" sz="2000" dirty="0"/>
              <a:t>took effect in January 2013, changes the way CalPERS retirement and health benefits are applied, and places compensation limits on members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Employees hired subsequent </a:t>
            </a:r>
            <a:r>
              <a:rPr lang="en-US" sz="2000" dirty="0"/>
              <a:t>to </a:t>
            </a:r>
            <a:r>
              <a:rPr lang="en-US" sz="2000" dirty="0" smtClean="0"/>
              <a:t>December 31</a:t>
            </a:r>
            <a:r>
              <a:rPr lang="en-US" sz="2000" dirty="0"/>
              <a:t>, </a:t>
            </a:r>
            <a:r>
              <a:rPr lang="en-US" sz="2000" dirty="0" smtClean="0"/>
              <a:t>2012 </a:t>
            </a:r>
            <a:r>
              <a:rPr lang="en-US" sz="2000" dirty="0"/>
              <a:t>who do not come from another agency with a reciprocating pension </a:t>
            </a:r>
            <a:r>
              <a:rPr lang="en-US" sz="2000" dirty="0" smtClean="0"/>
              <a:t>plan.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</a:pPr>
            <a:endParaRPr lang="en-US" sz="20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An employee hired subsequent to December 31, 2012, </a:t>
            </a:r>
            <a:r>
              <a:rPr lang="en-US" sz="2000" dirty="0"/>
              <a:t>and who is rehired by a different CalPERS employer after a break in service of greater than six </a:t>
            </a:r>
            <a:r>
              <a:rPr lang="en-US" sz="2000" dirty="0" smtClean="0"/>
              <a:t>months.</a:t>
            </a: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Employer Contributions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3450" y="1457325"/>
            <a:ext cx="83405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Normal Cost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The contribution for current accrual of benefits.</a:t>
            </a:r>
            <a:endParaRPr lang="en-US" sz="2000" dirty="0"/>
          </a:p>
          <a:p>
            <a:pPr>
              <a:buClr>
                <a:schemeClr val="accent1">
                  <a:lumMod val="75000"/>
                </a:schemeClr>
              </a:buClr>
              <a:buSzPct val="80000"/>
            </a:pPr>
            <a:endParaRPr lang="en-US" sz="20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Unfunded Actuarial Liability (UAL)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Market value of plan assets is less than the present value of accrued benefits (i.e. liability).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Pension Plans PVE Employer Costs:</a:t>
            </a:r>
            <a:br>
              <a:rPr lang="en-US" dirty="0" smtClean="0"/>
            </a:br>
            <a:r>
              <a:rPr lang="en-US" dirty="0" smtClean="0"/>
              <a:t> Current Status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79715"/>
              </p:ext>
            </p:extLst>
          </p:nvPr>
        </p:nvGraphicFramePr>
        <p:xfrm>
          <a:off x="1085267" y="2085975"/>
          <a:ext cx="8585563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3" imgW="6070608" imgH="1111320" progId="Excel.Sheet.12">
                  <p:embed/>
                </p:oleObj>
              </mc:Choice>
              <mc:Fallback>
                <p:oleObj name="Worksheet" r:id="rId3" imgW="6070608" imgH="1111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267" y="2085975"/>
                        <a:ext cx="8585563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43100" y="4772025"/>
            <a:ext cx="6677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The MOU approved for the Police Officer Association provides for the sworn officers to contribute an additional 4% of their individual salaries to CalPERS.  The total POA contribution is 9% for each sworn officer.</a:t>
            </a:r>
          </a:p>
          <a:p>
            <a:endParaRPr lang="en-US" dirty="0"/>
          </a:p>
          <a:p>
            <a:r>
              <a:rPr lang="en-US" dirty="0" smtClean="0"/>
              <a:t>All other employees contribute 7% of their earning to CalPERS.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Projected Growth in PVE’s</a:t>
            </a:r>
            <a:br>
              <a:rPr lang="en-US" dirty="0"/>
            </a:br>
            <a:r>
              <a:rPr lang="en-US" dirty="0"/>
              <a:t>Misc. Employee Pension Plan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591936"/>
              </p:ext>
            </p:extLst>
          </p:nvPr>
        </p:nvGraphicFramePr>
        <p:xfrm>
          <a:off x="677334" y="2401887"/>
          <a:ext cx="10322693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r:id="rId3" imgW="7645483" imgH="1727280" progId="Excel.Sheet.12">
                  <p:embed/>
                </p:oleObj>
              </mc:Choice>
              <mc:Fallback>
                <p:oleObj name="Worksheet" r:id="rId3" imgW="7645483" imgH="1727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334" y="2401887"/>
                        <a:ext cx="10322693" cy="233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5550" y="5229225"/>
            <a:ext cx="5810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 Discount rate is being lowered from 7.5% to 7% being phased over a 3 year period.  The impact results in increased employer contributions.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Projected Growth in PVE’s</a:t>
            </a:r>
            <a:br>
              <a:rPr lang="en-US" dirty="0"/>
            </a:br>
            <a:r>
              <a:rPr lang="en-US" dirty="0"/>
              <a:t>Public Safety Pension Plan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130068"/>
              </p:ext>
            </p:extLst>
          </p:nvPr>
        </p:nvGraphicFramePr>
        <p:xfrm>
          <a:off x="677334" y="2344094"/>
          <a:ext cx="10578519" cy="238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Worksheet" r:id="rId3" imgW="7645483" imgH="1727280" progId="Excel.Sheet.12">
                  <p:embed/>
                </p:oleObj>
              </mc:Choice>
              <mc:Fallback>
                <p:oleObj name="Worksheet" r:id="rId3" imgW="7645483" imgH="1727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334" y="2344094"/>
                        <a:ext cx="10578519" cy="2389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57450" y="5067300"/>
            <a:ext cx="59055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 Discount rate is being lowered from 7.5% to 7% being phased over a 3 year period.  The impact results in increased employer contributions.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16351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Miscellaneous </a:t>
            </a:r>
            <a:r>
              <a:rPr lang="en-US" dirty="0" smtClean="0"/>
              <a:t>Employee Classic Plan</a:t>
            </a:r>
            <a:br>
              <a:rPr lang="en-US" dirty="0" smtClean="0"/>
            </a:br>
            <a:r>
              <a:rPr lang="en-US" dirty="0" smtClean="0"/>
              <a:t>Funded </a:t>
            </a:r>
            <a:r>
              <a:rPr lang="en-US" dirty="0" smtClean="0"/>
              <a:t>Ratio</a:t>
            </a:r>
            <a:br>
              <a:rPr lang="en-US" dirty="0" smtClean="0"/>
            </a:br>
            <a:r>
              <a:rPr lang="en-US" dirty="0"/>
              <a:t>FY 2010/11 – 2015/16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837589"/>
              </p:ext>
            </p:extLst>
          </p:nvPr>
        </p:nvGraphicFramePr>
        <p:xfrm>
          <a:off x="1247775" y="1930400"/>
          <a:ext cx="7800975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8274" y="5924550"/>
            <a:ext cx="7067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</a:t>
            </a:r>
            <a:r>
              <a:rPr lang="en-US" sz="2000" dirty="0" smtClean="0"/>
              <a:t>Decrease </a:t>
            </a:r>
            <a:r>
              <a:rPr lang="en-US" sz="2000" dirty="0" smtClean="0"/>
              <a:t>in funding ratio has prompted CalPERS to lower the discount rates to require additional contributions.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0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6225"/>
            <a:ext cx="8596668" cy="16541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Public Safety Classic Plan</a:t>
            </a:r>
            <a:br>
              <a:rPr lang="en-US" dirty="0" smtClean="0"/>
            </a:br>
            <a:r>
              <a:rPr lang="en-US" dirty="0" smtClean="0"/>
              <a:t>Funded </a:t>
            </a:r>
            <a:r>
              <a:rPr lang="en-US" dirty="0" smtClean="0"/>
              <a:t>Ratio</a:t>
            </a:r>
            <a:br>
              <a:rPr lang="en-US" dirty="0" smtClean="0"/>
            </a:br>
            <a:r>
              <a:rPr lang="en-US" dirty="0" smtClean="0"/>
              <a:t>FY 2010/11 – 2015/16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177769"/>
              </p:ext>
            </p:extLst>
          </p:nvPr>
        </p:nvGraphicFramePr>
        <p:xfrm>
          <a:off x="1076325" y="1930400"/>
          <a:ext cx="819767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1" y="6010275"/>
            <a:ext cx="82581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</a:t>
            </a:r>
            <a:r>
              <a:rPr lang="en-US" sz="2000" dirty="0" smtClean="0"/>
              <a:t>Decrease </a:t>
            </a:r>
            <a:r>
              <a:rPr lang="en-US" sz="2000" dirty="0"/>
              <a:t>in funding ratio has prompted CalPERS to lower the discount rates to require additional contributions.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pPr algn="ctr"/>
            <a:r>
              <a:rPr lang="en-US" dirty="0" smtClean="0"/>
              <a:t>Potential Future Impacts </a:t>
            </a:r>
            <a:r>
              <a:rPr lang="en-US" dirty="0" smtClean="0"/>
              <a:t>from CalPERS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3450" y="1457325"/>
            <a:ext cx="83405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 smtClean="0"/>
              <a:t>Every four years CalPERS performs an Asset Liability Management (ALM) review to: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</a:pP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Candidate Portfolios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Investment Decision Factors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Actuarial Decision Factors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sz="2000" dirty="0" smtClean="0"/>
              <a:t>ALM Model Results (Cost vs. Volatility Trade-off)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14425" y="4486275"/>
            <a:ext cx="7229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 This review allows CalPERS to evaluate market conditions, the performance of their investments and ongoing and future liabilities.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50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1816</TotalTime>
  <Words>454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Worksheet</vt:lpstr>
      <vt:lpstr>City of Palos Verdes Estates Pension Overview</vt:lpstr>
      <vt:lpstr>CalPERS Pension Plans</vt:lpstr>
      <vt:lpstr>Employer Contributions</vt:lpstr>
      <vt:lpstr>Pension Plans PVE Employer Costs:  Current Status</vt:lpstr>
      <vt:lpstr>Projected Growth in PVE’s Misc. Employee Pension Plan</vt:lpstr>
      <vt:lpstr>Projected Growth in PVE’s Public Safety Pension Plan</vt:lpstr>
      <vt:lpstr>Miscellaneous Employee Classic Plan Funded Ratio FY 2010/11 – 2015/16</vt:lpstr>
      <vt:lpstr>Public Safety Classic Plan Funded Ratio FY 2010/11 – 2015/16</vt:lpstr>
      <vt:lpstr>Potential Future Impacts from CalPERS</vt:lpstr>
      <vt:lpstr>CalPER’s Candidate Portfolios</vt:lpstr>
      <vt:lpstr>Candidate Portfolio  Future Discount Rate Determinations</vt:lpstr>
      <vt:lpstr>Next Steps and Questions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Wu</dc:creator>
  <cp:lastModifiedBy>John Downs</cp:lastModifiedBy>
  <cp:revision>123</cp:revision>
  <cp:lastPrinted>2017-11-29T23:05:50Z</cp:lastPrinted>
  <dcterms:created xsi:type="dcterms:W3CDTF">2017-03-14T21:06:29Z</dcterms:created>
  <dcterms:modified xsi:type="dcterms:W3CDTF">2017-11-29T23:36:50Z</dcterms:modified>
</cp:coreProperties>
</file>